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01D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355080"/>
            <a:ext cx="11277295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>
                <a:solidFill>
                  <a:srgbClr val="627084"/>
                </a:solidFill>
                <a:latin typeface="맑은 고딕"/>
              </a:rPr>
              <a:t>교육용 가상 자료 · 가상 독서모임 예시 · 실제 기관 자료가 아닙니다</a:t>
            </a:r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2103120"/>
            <a:ext cx="10515600" cy="1463040"/>
          </a:xfrm>
        </p:spPr>
        <p:txBody>
          <a:bodyPr wrap="square"/>
          <a:lstStyle/>
          <a:p>
            <a:pPr algn="l"/>
            <a:r>
              <a:rPr sz="4000" b="1">
                <a:solidFill>
                  <a:srgbClr val="101D34"/>
                </a:solidFill>
                <a:latin typeface="맑은 고딕"/>
              </a:rPr>
              <a:t>함께 읽는 오후 — 자료꾸러미 안내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2960" y="3749039"/>
            <a:ext cx="10515600" cy="1005840"/>
          </a:xfrm>
        </p:spPr>
        <p:txBody>
          <a:bodyPr wrap="square"/>
          <a:lstStyle/>
          <a:p>
            <a:pPr algn="l"/>
            <a:r>
              <a:rPr sz="1800" b="0">
                <a:solidFill>
                  <a:srgbClr val="627084"/>
                </a:solidFill>
                <a:latin typeface="맑은 고딕"/>
              </a:rPr>
              <a:t>가상 독서모임 · 생성형 AI 활용 교육 실습용 예시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640080"/>
            <a:ext cx="10515600" cy="914400"/>
          </a:xfrm>
        </p:spPr>
        <p:txBody>
          <a:bodyPr wrap="square"/>
          <a:lstStyle/>
          <a:p>
            <a:pPr algn="l"/>
            <a:r>
              <a:rPr sz="3000" b="1">
                <a:solidFill>
                  <a:srgbClr val="101D34"/>
                </a:solidFill>
                <a:latin typeface="맑은 고딕"/>
              </a:rPr>
              <a:t>무엇을 하나요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828800"/>
            <a:ext cx="10515600" cy="3931920"/>
          </a:xfrm>
        </p:spPr>
        <p:txBody>
          <a:bodyPr wrap="square"/>
          <a:lstStyle/>
          <a:p>
            <a:pPr>
              <a:spcAft>
                <a:spcPts val="1000"/>
              </a:spcAft>
            </a:pPr>
            <a:r>
              <a:rPr sz="2000">
                <a:solidFill>
                  <a:srgbClr val="223148"/>
                </a:solidFill>
                <a:latin typeface="맑은 고딕"/>
              </a:rPr>
              <a:t>매주 목요일 오후에 모여 같은 책의 한 부분을 함께 읽습니다.</a:t>
            </a:r>
          </a:p>
          <a:p>
            <a:pPr>
              <a:spcAft>
                <a:spcPts val="1000"/>
              </a:spcAft>
            </a:pPr>
            <a:r>
              <a:rPr sz="2000">
                <a:solidFill>
                  <a:srgbClr val="223148"/>
                </a:solidFill>
                <a:latin typeface="맑은 고딕"/>
              </a:rPr>
              <a:t>자료꾸러미에는 읽을 자료 목록과 이야기 나눌 질문이 들어 있습니다.</a:t>
            </a:r>
          </a:p>
          <a:p>
            <a:pPr>
              <a:spcAft>
                <a:spcPts val="1000"/>
              </a:spcAft>
            </a:pPr>
            <a:r>
              <a:rPr sz="2000">
                <a:solidFill>
                  <a:srgbClr val="223148"/>
                </a:solidFill>
                <a:latin typeface="맑은 고딕"/>
              </a:rPr>
              <a:t>배포 방법은 아직 정하지 않았습니다. 다음 모임에서 배포 방법을 결정하기로 했고, 결정하기 전까지는 안내문에 배포 방법을 적지 않기로 했습니다. (확인 필요)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640080"/>
            <a:ext cx="10515600" cy="914400"/>
          </a:xfrm>
        </p:spPr>
        <p:txBody>
          <a:bodyPr wrap="square"/>
          <a:lstStyle/>
          <a:p>
            <a:pPr algn="l"/>
            <a:r>
              <a:rPr sz="3000" b="1">
                <a:solidFill>
                  <a:srgbClr val="101D34"/>
                </a:solidFill>
                <a:latin typeface="맑은 고딕"/>
              </a:rPr>
              <a:t>준비와 일정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822960" y="1828800"/>
          <a:ext cx="1051560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0320"/>
                <a:gridCol w="4937760"/>
                <a:gridCol w="3017520"/>
              </a:tblGrid>
              <a:tr h="457200"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FFFFFF"/>
                          </a:solidFill>
                          <a:latin typeface="맑은 고딕"/>
                        </a:rPr>
                        <a:t>구분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FFFFFF"/>
                          </a:solidFill>
                          <a:latin typeface="맑은 고딕"/>
                        </a:rPr>
                        <a:t>내용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FFFFFF"/>
                          </a:solidFill>
                          <a:latin typeface="맑은 고딕"/>
                        </a:rPr>
                        <a:t>근거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223148"/>
                          </a:solidFill>
                          <a:latin typeface="맑은 고딕"/>
                        </a:rPr>
                        <a:t>자료꾸러미 제목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223148"/>
                          </a:solidFill>
                          <a:latin typeface="맑은 고딕"/>
                        </a:rPr>
                        <a:t>"이번 주 읽을 거리"로 확정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223148"/>
                          </a:solidFill>
                          <a:latin typeface="맑은 고딕"/>
                        </a:rPr>
                        <a:t>새_회의록.md · T2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223148"/>
                          </a:solidFill>
                          <a:latin typeface="맑은 고딕"/>
                        </a:rPr>
                        <a:t>자료 목록 작성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223148"/>
                          </a:solidFill>
                          <a:latin typeface="맑은 고딕"/>
                        </a:rPr>
                        <a:t>2주차 금요일까지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223148"/>
                          </a:solidFill>
                          <a:latin typeface="맑은 고딕"/>
                        </a:rPr>
                        <a:t>새_회의록.md · T3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223148"/>
                          </a:solidFill>
                          <a:latin typeface="맑은 고딕"/>
                        </a:rPr>
                        <a:t>배포 방법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223148"/>
                          </a:solidFill>
                          <a:latin typeface="맑은 고딕"/>
                        </a:rPr>
                        <a:t>미정 — 확인 필요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223148"/>
                          </a:solidFill>
                          <a:latin typeface="맑은 고딕"/>
                        </a:rPr>
                        <a:t>새_회의록.md · T4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01D34"/>
      </a:accent1>
      <a:accent2>
        <a:srgbClr val="2E8FA6"/>
      </a:accent2>
      <a:accent3>
        <a:srgbClr val="C16B1E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맑은 고딕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맑은 고딕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